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layfair Display Semi Bold" panose="020B0604020202020204" charset="0"/>
      <p:regular r:id="rId13"/>
    </p:embeddedFont>
    <p:embeddedFont>
      <p:font typeface="Public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41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7649"/>
            <a:ext cx="5570101" cy="1488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 err="1">
                <a:solidFill>
                  <a:schemeClr val="accent2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ShopVerse</a:t>
            </a:r>
            <a:endParaRPr lang="en-US" sz="3900" dirty="0">
              <a:solidFill>
                <a:schemeClr val="accent2"/>
              </a:solidFill>
              <a:latin typeface="Playfair Display Semi Bold" pitchFamily="34" charset="0"/>
              <a:ea typeface="Playfair Display Semi Bold" pitchFamily="34" charset="-122"/>
              <a:cs typeface="Playfair Display Semi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Online Shopping System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60366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An Academic Project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14444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Prepared by: K. Venkata Varshitha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68522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CSE / PBR VITS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22601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3rd year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6021" y="1352074"/>
            <a:ext cx="1060252" cy="256580"/>
          </a:xfrm>
          <a:prstGeom prst="roundRect">
            <a:avLst>
              <a:gd name="adj" fmla="val 17879"/>
            </a:avLst>
          </a:prstGeom>
          <a:solidFill>
            <a:srgbClr val="EEDDDD"/>
          </a:solidFill>
          <a:ln/>
        </p:spPr>
      </p:sp>
      <p:sp>
        <p:nvSpPr>
          <p:cNvPr id="4" name="Text 1"/>
          <p:cNvSpPr/>
          <p:nvPr/>
        </p:nvSpPr>
        <p:spPr>
          <a:xfrm>
            <a:off x="627936" y="1393031"/>
            <a:ext cx="896422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LOOKING AHEAD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546021" y="1663184"/>
            <a:ext cx="4294108" cy="426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Conclusion &amp; Future Scope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546021" y="2417445"/>
            <a:ext cx="3859530" cy="1092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This online shopping system successfully demonstrates the core concepts and functionalities essential to modern e-commerce platforms. It serves as an excellent foundation for academic learning and evaluation, providing students with practical insight into web development and system design.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46021" y="3632716"/>
            <a:ext cx="3859530" cy="655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project's modular design allows for significant future enhancements, transforming it into a more comprehensive and robust commercial solution.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46069" y="2431018"/>
            <a:ext cx="206371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Future Enhancements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069" y="2840593"/>
            <a:ext cx="409575" cy="11430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92090" y="2977039"/>
            <a:ext cx="2295763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Payment Gateway Integration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5292090" y="3326725"/>
            <a:ext cx="3313509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Implementing real-time payment processing for secure transactions.</a:t>
            </a:r>
            <a:endParaRPr lang="en-US" sz="1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857" y="4036576"/>
            <a:ext cx="409575" cy="11430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96878" y="4173022"/>
            <a:ext cx="2144792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Mobile Application Support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5496878" y="4522708"/>
            <a:ext cx="3108722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Developing native applications for iOS and Android to enhance accessibility.</a:t>
            </a:r>
            <a:endParaRPr lang="en-US" sz="10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644" y="5232559"/>
            <a:ext cx="409575" cy="11430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701665" y="5369004"/>
            <a:ext cx="2903934" cy="426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Advanced Search &amp; Recommendations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5701665" y="5931932"/>
            <a:ext cx="2903934" cy="655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Integrating AI-driven algorithms for personalised product suggestions and improved search accuracy.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737836"/>
            <a:ext cx="1086922" cy="373142"/>
          </a:xfrm>
          <a:prstGeom prst="roundRect">
            <a:avLst>
              <a:gd name="adj" fmla="val 17872"/>
            </a:avLst>
          </a:prstGeom>
          <a:solidFill>
            <a:srgbClr val="EEDDDD"/>
          </a:solidFill>
          <a:ln/>
        </p:spPr>
      </p:sp>
      <p:sp>
        <p:nvSpPr>
          <p:cNvPr id="4" name="Text 1"/>
          <p:cNvSpPr/>
          <p:nvPr/>
        </p:nvSpPr>
        <p:spPr>
          <a:xfrm>
            <a:off x="912852" y="1797368"/>
            <a:ext cx="84879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CHAPTER 1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219027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Introduction to E-commerce Platforms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3728085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Online shopping platforms have revolutionised the retail landscape, enabling the seamless digital buying and selling of a vast array of products. They offer unparalleled convenience, providing customers with access to a global marketplace from the comfort of their homes.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22148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This academic project simulates a fundamental e-commerce system, designed to provide a practical understanding of its core functionalities. Our focus encompasses the interactions between customers, vendors, and the intricate processes of product management within a digital environment.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891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598307"/>
            <a:ext cx="2393037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E1C2C2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20472" y="3665458"/>
            <a:ext cx="213967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1C2C2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ADDRESSING CHALLENGES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4065984"/>
            <a:ext cx="101698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Identifying the Need: The Problem Statement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983718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Traditional retail methods, while familiar, often present significant drawbacks. They are inherently time-consuming, requiring physical presence and often limiting choices based on geographical location. Moreover, the manual management of products, offers, and customer feedback in a brick-and-mortar setting is notoriously inefficient and prone to human error.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6159579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 response to these challenges, there is a clear demand for intuitive digital solutions. Customers require a straightforward platform to effortlessly browse, purchase, and review products, while vendors seek an efficient means to oversee their inventory, manage orders, and engage with their customer base effectively.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43188"/>
            <a:ext cx="1694974" cy="373142"/>
          </a:xfrm>
          <a:prstGeom prst="roundRect">
            <a:avLst>
              <a:gd name="adj" fmla="val 17872"/>
            </a:avLst>
          </a:prstGeom>
          <a:solidFill>
            <a:srgbClr val="EEDDDD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802719"/>
            <a:ext cx="145684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MARKET INSIGHTS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195626"/>
            <a:ext cx="797540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Market Research and Project Scope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291953"/>
            <a:ext cx="763202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e-commerce sector has witnessed exponential growth, spearheaded by global giants such as Amazon and Flipkart. This surge is driven by an ever-increasing consumer preference for online purchasing and the convenience offered by digital marketplaces.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740706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Our project's scope, informed by this market trend, includes essential functionalities: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55437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Comprehensive product browsing capabilities.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941332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Streamlined online ordering processes.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328285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Integration of discounts and customer reviews.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824418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This system is conceptualised as a scalable academic model, laying the groundwork for more complex e-commerce applications.</a:t>
            </a:r>
            <a:endParaRPr lang="en-US" sz="15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336602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23799"/>
            <a:ext cx="1498640" cy="373142"/>
          </a:xfrm>
          <a:prstGeom prst="roundRect">
            <a:avLst>
              <a:gd name="adj" fmla="val 17872"/>
            </a:avLst>
          </a:prstGeom>
          <a:solidFill>
            <a:srgbClr val="EEDDDD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883331"/>
            <a:ext cx="12605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PROJECT GOALS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276237"/>
            <a:ext cx="66269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 Objectives of Our System</a:t>
            </a:r>
            <a:endParaRPr lang="en-US" sz="3900" dirty="0"/>
          </a:p>
        </p:txBody>
      </p:sp>
      <p:sp>
        <p:nvSpPr>
          <p:cNvPr id="5" name="Shape 3"/>
          <p:cNvSpPr/>
          <p:nvPr/>
        </p:nvSpPr>
        <p:spPr>
          <a:xfrm>
            <a:off x="793790" y="3193971"/>
            <a:ext cx="4215289" cy="1506736"/>
          </a:xfrm>
          <a:prstGeom prst="roundRect">
            <a:avLst>
              <a:gd name="adj" fmla="val 7282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dist="1778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70930" y="3193971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E1C2C2"/>
          </a:solidFill>
          <a:ln/>
        </p:spPr>
      </p:sp>
      <p:sp>
        <p:nvSpPr>
          <p:cNvPr id="7" name="Text 5"/>
          <p:cNvSpPr/>
          <p:nvPr/>
        </p:nvSpPr>
        <p:spPr>
          <a:xfrm>
            <a:off x="1083588" y="34151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Design Simplicity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83588" y="3844409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 construct a user-friendly and intuitive online shopping system.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3193971"/>
            <a:ext cx="4215408" cy="1506736"/>
          </a:xfrm>
          <a:prstGeom prst="roundRect">
            <a:avLst>
              <a:gd name="adj" fmla="val 7282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dist="1778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5184577" y="3193971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CCC4EC"/>
          </a:solidFill>
          <a:ln/>
        </p:spPr>
      </p:sp>
      <p:sp>
        <p:nvSpPr>
          <p:cNvPr id="11" name="Text 9"/>
          <p:cNvSpPr/>
          <p:nvPr/>
        </p:nvSpPr>
        <p:spPr>
          <a:xfrm>
            <a:off x="5497235" y="34151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User Authentication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497235" y="3844409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 implement robust support for both customer and vendor logins.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9621203" y="3193971"/>
            <a:ext cx="4215289" cy="1506736"/>
          </a:xfrm>
          <a:prstGeom prst="roundRect">
            <a:avLst>
              <a:gd name="adj" fmla="val 7282"/>
            </a:avLst>
          </a:prstGeom>
          <a:solidFill>
            <a:srgbClr val="FFFAF6"/>
          </a:solidFill>
          <a:ln w="22860">
            <a:solidFill>
              <a:srgbClr val="B4DAE4"/>
            </a:solidFill>
            <a:prstDash val="solid"/>
          </a:ln>
          <a:effectLst>
            <a:outerShdw dist="1778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9598343" y="3193971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B4DAE4"/>
          </a:solidFill>
          <a:ln/>
        </p:spPr>
      </p:sp>
      <p:sp>
        <p:nvSpPr>
          <p:cNvPr id="15" name="Text 13"/>
          <p:cNvSpPr/>
          <p:nvPr/>
        </p:nvSpPr>
        <p:spPr>
          <a:xfrm>
            <a:off x="9911001" y="34151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Product Presentation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9911001" y="3844409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 effectively display products, highlighting offers and discounts.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93790" y="4899065"/>
            <a:ext cx="4215289" cy="1506736"/>
          </a:xfrm>
          <a:prstGeom prst="roundRect">
            <a:avLst>
              <a:gd name="adj" fmla="val 7282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dist="1778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770930" y="4899065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E1C2C2"/>
          </a:solidFill>
          <a:ln/>
        </p:spPr>
      </p:sp>
      <p:sp>
        <p:nvSpPr>
          <p:cNvPr id="19" name="Text 17"/>
          <p:cNvSpPr/>
          <p:nvPr/>
        </p:nvSpPr>
        <p:spPr>
          <a:xfrm>
            <a:off x="1083588" y="5120283"/>
            <a:ext cx="28049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Community Engagement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1083588" y="5549503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 facilitate product reviews and ratings by customers.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5207437" y="4899065"/>
            <a:ext cx="4215408" cy="1506736"/>
          </a:xfrm>
          <a:prstGeom prst="roundRect">
            <a:avLst>
              <a:gd name="adj" fmla="val 7282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dist="1778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5184577" y="4899065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CCC4EC"/>
          </a:solidFill>
          <a:ln/>
        </p:spPr>
      </p:sp>
      <p:sp>
        <p:nvSpPr>
          <p:cNvPr id="23" name="Text 21"/>
          <p:cNvSpPr/>
          <p:nvPr/>
        </p:nvSpPr>
        <p:spPr>
          <a:xfrm>
            <a:off x="5497235" y="51202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Transaction Tracking</a:t>
            </a:r>
            <a:endParaRPr lang="en-US" sz="1950" dirty="0"/>
          </a:p>
        </p:txBody>
      </p:sp>
      <p:sp>
        <p:nvSpPr>
          <p:cNvPr id="24" name="Text 22"/>
          <p:cNvSpPr/>
          <p:nvPr/>
        </p:nvSpPr>
        <p:spPr>
          <a:xfrm>
            <a:off x="5497235" y="5549503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 securely store comprehensive order and transaction history.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31645"/>
            <a:ext cx="2108954" cy="373142"/>
          </a:xfrm>
          <a:prstGeom prst="roundRect">
            <a:avLst>
              <a:gd name="adj" fmla="val 17872"/>
            </a:avLst>
          </a:prstGeom>
          <a:solidFill>
            <a:srgbClr val="EEDDDD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791176"/>
            <a:ext cx="187082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CORE FUNCTIONALITIES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184083"/>
            <a:ext cx="110206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System Features: Enhancing the User Experience</a:t>
            </a:r>
            <a:endParaRPr lang="en-US" sz="3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101816"/>
            <a:ext cx="496133" cy="4961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7930" y="32195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User Authentication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537930" y="3648789"/>
            <a:ext cx="343804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Secure login and registration for both customers and vendors, ensuring personalised access.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3101816"/>
            <a:ext cx="496133" cy="4961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68127" y="32195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Product Organisation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968127" y="3648789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Advanced categorisation and search functionalities for easy product discovery.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4302" y="3101816"/>
            <a:ext cx="496133" cy="4961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443" y="32195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Shopping &amp; Ordering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398443" y="3648789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Intuitive shopping cart management and seamless order placement processes.</a:t>
            </a:r>
            <a:endParaRPr lang="en-US" sz="15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98244"/>
            <a:ext cx="496133" cy="49613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7930" y="51159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Promotions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1537930" y="5545217"/>
            <a:ext cx="343804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Clear display of all available offers and discounts to attract and retain customers.</a:t>
            </a:r>
            <a:endParaRPr lang="en-US" sz="15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3986" y="4998244"/>
            <a:ext cx="496133" cy="49613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968127" y="51159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Feedback Mechanism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5968127" y="5545217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Enabling customers to submit product reviews and ratings, fostering community trust.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07137" y="489109"/>
            <a:ext cx="1466493" cy="333018"/>
          </a:xfrm>
          <a:prstGeom prst="roundRect">
            <a:avLst>
              <a:gd name="adj" fmla="val 17888"/>
            </a:avLst>
          </a:prstGeom>
          <a:solidFill>
            <a:srgbClr val="EEDDDD"/>
          </a:solidFill>
          <a:ln/>
        </p:spPr>
      </p:sp>
      <p:sp>
        <p:nvSpPr>
          <p:cNvPr id="3" name="Text 1"/>
          <p:cNvSpPr/>
          <p:nvPr/>
        </p:nvSpPr>
        <p:spPr>
          <a:xfrm>
            <a:off x="1013460" y="542211"/>
            <a:ext cx="125384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UNDER THE HOOD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907137" y="892969"/>
            <a:ext cx="8483679" cy="553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System Architecture: A Modular Approach</a:t>
            </a:r>
            <a:endParaRPr lang="en-US" sz="3450" dirty="0"/>
          </a:p>
        </p:txBody>
      </p:sp>
      <p:sp>
        <p:nvSpPr>
          <p:cNvPr id="5" name="Shape 3"/>
          <p:cNvSpPr/>
          <p:nvPr/>
        </p:nvSpPr>
        <p:spPr>
          <a:xfrm>
            <a:off x="907137" y="1712833"/>
            <a:ext cx="709136" cy="1063704"/>
          </a:xfrm>
          <a:prstGeom prst="roundRect">
            <a:avLst>
              <a:gd name="adj" fmla="val 360027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651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1128713" y="2078474"/>
            <a:ext cx="26586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793558" y="1890117"/>
            <a:ext cx="221611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Frontend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793558" y="2273379"/>
            <a:ext cx="1192958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HTML &amp; CSS for interactive user interfaces.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907137" y="2953822"/>
            <a:ext cx="709136" cy="1063704"/>
          </a:xfrm>
          <a:prstGeom prst="roundRect">
            <a:avLst>
              <a:gd name="adj" fmla="val 360027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651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128713" y="3319463"/>
            <a:ext cx="26586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793558" y="3131106"/>
            <a:ext cx="221611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Backend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793558" y="3514368"/>
            <a:ext cx="1192958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Python (Flask) handles server-side logic and data processing.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907137" y="4194810"/>
            <a:ext cx="709136" cy="1063704"/>
          </a:xfrm>
          <a:prstGeom prst="roundRect">
            <a:avLst>
              <a:gd name="adj" fmla="val 360027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651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128713" y="4560451"/>
            <a:ext cx="26586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793558" y="4372094"/>
            <a:ext cx="221611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Database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1793558" y="4755356"/>
            <a:ext cx="1192958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SQLite for efficient data storage and retrieval.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907137" y="5435798"/>
            <a:ext cx="709136" cy="1063704"/>
          </a:xfrm>
          <a:prstGeom prst="roundRect">
            <a:avLst>
              <a:gd name="adj" fmla="val 360027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651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128713" y="5801439"/>
            <a:ext cx="26586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1793558" y="5613083"/>
            <a:ext cx="221611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Architecture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1793558" y="5996345"/>
            <a:ext cx="1192958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Model-View-Controller (MVC) pattern for structured development.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907137" y="6676787"/>
            <a:ext cx="709136" cy="1063704"/>
          </a:xfrm>
          <a:prstGeom prst="roundRect">
            <a:avLst>
              <a:gd name="adj" fmla="val 360027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651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1128713" y="7042428"/>
            <a:ext cx="26586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5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1793558" y="6854071"/>
            <a:ext cx="221611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Payments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793558" y="7237333"/>
            <a:ext cx="1192958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Simulated payment processing for academic demonstration.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13617" y="456605"/>
            <a:ext cx="1010841" cy="312063"/>
          </a:xfrm>
          <a:prstGeom prst="roundRect">
            <a:avLst>
              <a:gd name="adj" fmla="val 17879"/>
            </a:avLst>
          </a:prstGeom>
          <a:solidFill>
            <a:srgbClr val="EEDDDD"/>
          </a:solidFill>
          <a:ln/>
        </p:spPr>
      </p:sp>
      <p:sp>
        <p:nvSpPr>
          <p:cNvPr id="3" name="Text 1"/>
          <p:cNvSpPr/>
          <p:nvPr/>
        </p:nvSpPr>
        <p:spPr>
          <a:xfrm>
            <a:off x="1413153" y="506373"/>
            <a:ext cx="811768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TECH STACK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1313617" y="834985"/>
            <a:ext cx="4151233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Technologies Utilised</a:t>
            </a:r>
            <a:endParaRPr lang="en-US" sz="3250" dirty="0"/>
          </a:p>
        </p:txBody>
      </p:sp>
      <p:sp>
        <p:nvSpPr>
          <p:cNvPr id="5" name="Text 3"/>
          <p:cNvSpPr/>
          <p:nvPr/>
        </p:nvSpPr>
        <p:spPr>
          <a:xfrm>
            <a:off x="1313617" y="1752362"/>
            <a:ext cx="5799058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Our online shopping system leverages a modern and efficient technology stack, carefully chosen to balance robust functionality with academic learning objectives.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313617" y="2699028"/>
            <a:ext cx="5799058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Programming Language:</a:t>
            </a:r>
            <a:r>
              <a:rPr lang="en-US" sz="13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Python - chosen for its readability, extensive libraries, and widespread use in web development.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313617" y="3288625"/>
            <a:ext cx="5799058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Web Framework:</a:t>
            </a:r>
            <a:r>
              <a:rPr lang="en-US" sz="13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Flask - a lightweight and flexible micro-framework for Python, ideal for rapid prototyping and modular design.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313617" y="3878223"/>
            <a:ext cx="5799058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Database:</a:t>
            </a:r>
            <a:r>
              <a:rPr lang="en-US" sz="13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SQLite - an embedded, file-based database, perfect for local development and academic projects due to its simplicity and zero-configuration nature.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313617" y="4733568"/>
            <a:ext cx="5799058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Frontend Technologies:</a:t>
            </a:r>
            <a:r>
              <a:rPr lang="en-US" sz="13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HTML and CSS - the foundational languages for structuring and styling web content, ensuring a responsive and visually appealing user interface.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313617" y="5588913"/>
            <a:ext cx="5799058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 Tool Integration:</a:t>
            </a:r>
            <a:r>
              <a:rPr lang="en-US" sz="13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Lovable - utilised for design guidance and planning, showcasing the benefits of AI-assisted development in enhancing project efficiency and aesthetics.</a:t>
            </a:r>
            <a:endParaRPr lang="en-US" sz="13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345" y="1789748"/>
            <a:ext cx="5799058" cy="57990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50200"/>
            <a:ext cx="1205984" cy="373142"/>
          </a:xfrm>
          <a:prstGeom prst="roundRect">
            <a:avLst>
              <a:gd name="adj" fmla="val 17872"/>
            </a:avLst>
          </a:prstGeom>
          <a:solidFill>
            <a:srgbClr val="EEDDDD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709732"/>
            <a:ext cx="96785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EVALUATION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102638"/>
            <a:ext cx="780026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Advantages &amp; Current Limitations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2187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Advantages</a:t>
            </a:r>
            <a:endParaRPr lang="en-US" sz="2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204" y="2820114"/>
            <a:ext cx="297656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38632" y="2814042"/>
            <a:ext cx="26680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User-Friendly Interface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438632" y="3322558"/>
            <a:ext cx="563451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Designed for ease of use, ensuring a smooth and intuitive experience for all users.</a:t>
            </a:r>
            <a:endParaRPr lang="en-US" sz="15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204" y="4360545"/>
            <a:ext cx="297656" cy="2976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38632" y="4354473"/>
            <a:ext cx="24898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Efficient Management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1438632" y="4862989"/>
            <a:ext cx="563451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Streamlined processes for product listings, inventory, and order fulfilment, enhancing operational efficiency.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204" y="5900976"/>
            <a:ext cx="297656" cy="2976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38632" y="5894903"/>
            <a:ext cx="259794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Real-World Simulation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1438632" y="6403419"/>
            <a:ext cx="563451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Provides a practical, hands-on experience in simulating a functional e-commerce environment.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564874" y="22187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Limitations</a:t>
            </a:r>
            <a:endParaRPr lang="en-US" sz="23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9288" y="2820114"/>
            <a:ext cx="297656" cy="29765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09717" y="2814042"/>
            <a:ext cx="29302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No Real Payment Gateway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8209717" y="3322558"/>
            <a:ext cx="563451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For academic purposes, a simulated payment process is used, lacking full integration with live payment systems.</a:t>
            </a:r>
            <a:endParaRPr lang="en-US" sz="15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9288" y="4360545"/>
            <a:ext cx="297656" cy="29765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209717" y="4354473"/>
            <a:ext cx="26293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Basic Security Features</a:t>
            </a:r>
            <a:endParaRPr lang="en-US" sz="1950" dirty="0"/>
          </a:p>
        </p:txBody>
      </p:sp>
      <p:sp>
        <p:nvSpPr>
          <p:cNvPr id="21" name="Text 14"/>
          <p:cNvSpPr/>
          <p:nvPr/>
        </p:nvSpPr>
        <p:spPr>
          <a:xfrm>
            <a:off x="8209717" y="4862989"/>
            <a:ext cx="563451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While fundamental security is implemented, advanced enterprise-level security protocols are not included.</a:t>
            </a:r>
            <a:endParaRPr lang="en-US" sz="15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9288" y="5900976"/>
            <a:ext cx="297656" cy="297656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8209717" y="58949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Limited Scalability</a:t>
            </a:r>
            <a:endParaRPr lang="en-US" sz="1950" dirty="0"/>
          </a:p>
        </p:txBody>
      </p:sp>
      <p:sp>
        <p:nvSpPr>
          <p:cNvPr id="24" name="Text 16"/>
          <p:cNvSpPr/>
          <p:nvPr/>
        </p:nvSpPr>
        <p:spPr>
          <a:xfrm>
            <a:off x="8209717" y="6403419"/>
            <a:ext cx="563451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current design is optimised for academic demonstration and may not handle large-scale commercial traffic without further development.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916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Playfair Display Semi Bold</vt:lpstr>
      <vt:lpstr>Public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KONDURU VARSHITHA</dc:creator>
  <cp:lastModifiedBy>varshithakonduru15@outlook.com</cp:lastModifiedBy>
  <cp:revision>2</cp:revision>
  <dcterms:created xsi:type="dcterms:W3CDTF">2026-01-06T09:13:32Z</dcterms:created>
  <dcterms:modified xsi:type="dcterms:W3CDTF">2026-01-06T10:25:00Z</dcterms:modified>
</cp:coreProperties>
</file>